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g0YcNaf7k/V8WiOx23C49DsKJS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98749110800386E-3"/>
          <c:y val="0.19224437098140143"/>
          <c:w val="0.9858002501778399"/>
          <c:h val="0.71316459338527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Одноклассники</c:v>
                </c:pt>
                <c:pt idx="1">
                  <c:v>ВКонтакте</c:v>
                </c:pt>
                <c:pt idx="2">
                  <c:v>Главная + Почта</c:v>
                </c:pt>
                <c:pt idx="3">
                  <c:v>Медиапроекты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2.2147329999999998</c:v>
                </c:pt>
                <c:pt idx="1">
                  <c:v>1.6615549999999999</c:v>
                </c:pt>
                <c:pt idx="2">
                  <c:v>0.47746100000000002</c:v>
                </c:pt>
                <c:pt idx="3">
                  <c:v>0.40711399999999998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C-40CD-978E-66C1BF3CB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0219224"/>
        <c:axId val="-2116745720"/>
      </c:barChart>
      <c:catAx>
        <c:axId val="-2120219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D9D9D9"/>
            </a:solidFill>
          </a:ln>
        </c:spPr>
        <c:txPr>
          <a:bodyPr/>
          <a:lstStyle/>
          <a:p>
            <a:pPr>
              <a:defRPr sz="2400">
                <a:solidFill>
                  <a:srgbClr val="575A5D"/>
                </a:solidFill>
                <a:latin typeface="Arial"/>
                <a:cs typeface="Arial"/>
              </a:defRPr>
            </a:pPr>
            <a:endParaRPr lang="ru-RU"/>
          </a:p>
        </c:txPr>
        <c:crossAx val="-2116745720"/>
        <c:crosses val="autoZero"/>
        <c:auto val="1"/>
        <c:lblAlgn val="ctr"/>
        <c:lblOffset val="100"/>
        <c:noMultiLvlLbl val="0"/>
      </c:catAx>
      <c:valAx>
        <c:axId val="-21167457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-2120219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5EA-47BA-BED8-4E9370D28F0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0-25EA-47BA-BED8-4E9370D28F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0" i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2-4AF0-96BB-515A4FAFE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061141886890169"/>
          <c:y val="0.31585238384638892"/>
          <c:w val="0.2062013787588555"/>
          <c:h val="0.40118405241009408"/>
        </c:manualLayout>
      </c:layout>
      <c:overlay val="0"/>
      <c:txPr>
        <a:bodyPr/>
        <a:lstStyle/>
        <a:p>
          <a:pPr>
            <a:defRPr sz="2800">
              <a:latin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45461971706044"/>
          <c:y val="3.4295708052936663E-2"/>
          <c:w val="0.60715932747309342"/>
          <c:h val="0.924640766574131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старше 70</c:v>
                </c:pt>
                <c:pt idx="1">
                  <c:v>61-70</c:v>
                </c:pt>
                <c:pt idx="2">
                  <c:v>51-60</c:v>
                </c:pt>
                <c:pt idx="3">
                  <c:v>41-50</c:v>
                </c:pt>
                <c:pt idx="4">
                  <c:v>31-40</c:v>
                </c:pt>
                <c:pt idx="5">
                  <c:v>19-30</c:v>
                </c:pt>
                <c:pt idx="6">
                  <c:v>12-18</c:v>
                </c:pt>
                <c:pt idx="7">
                  <c:v>младше 12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2.1000000000000001E-2</c:v>
                </c:pt>
                <c:pt idx="1">
                  <c:v>1.0200000000000001E-2</c:v>
                </c:pt>
                <c:pt idx="2">
                  <c:v>2.4899999999999999E-2</c:v>
                </c:pt>
                <c:pt idx="3">
                  <c:v>5.79E-2</c:v>
                </c:pt>
                <c:pt idx="4">
                  <c:v>0.12479999999999999</c:v>
                </c:pt>
                <c:pt idx="5">
                  <c:v>0.21539999999999998</c:v>
                </c:pt>
                <c:pt idx="6">
                  <c:v>5.0700000000000002E-2</c:v>
                </c:pt>
                <c:pt idx="7">
                  <c:v>1.89E-2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A-4FE0-9F2D-8F10A25AF1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старше 70</c:v>
                </c:pt>
                <c:pt idx="1">
                  <c:v>61-70</c:v>
                </c:pt>
                <c:pt idx="2">
                  <c:v>51-60</c:v>
                </c:pt>
                <c:pt idx="3">
                  <c:v>41-50</c:v>
                </c:pt>
                <c:pt idx="4">
                  <c:v>31-40</c:v>
                </c:pt>
                <c:pt idx="5">
                  <c:v>19-30</c:v>
                </c:pt>
                <c:pt idx="6">
                  <c:v>12-18</c:v>
                </c:pt>
                <c:pt idx="7">
                  <c:v>младше 12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1.4999999999999999E-2</c:v>
                </c:pt>
                <c:pt idx="1">
                  <c:v>1.77E-2</c:v>
                </c:pt>
                <c:pt idx="2">
                  <c:v>4.0599999999999997E-2</c:v>
                </c:pt>
                <c:pt idx="3">
                  <c:v>6.6700000000000009E-2</c:v>
                </c:pt>
                <c:pt idx="4">
                  <c:v>0.1132</c:v>
                </c:pt>
                <c:pt idx="5">
                  <c:v>0.1651</c:v>
                </c:pt>
                <c:pt idx="6">
                  <c:v>4.1700000000000001E-2</c:v>
                </c:pt>
                <c:pt idx="7">
                  <c:v>1.6199999999999999E-2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EA-4FE0-9F2D-8F10A25AF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1745978815"/>
        <c:axId val="1745983807"/>
      </c:barChart>
      <c:catAx>
        <c:axId val="1745978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45983807"/>
        <c:crosses val="autoZero"/>
        <c:auto val="1"/>
        <c:lblAlgn val="ctr"/>
        <c:lblOffset val="100"/>
        <c:noMultiLvlLbl val="0"/>
      </c:catAx>
      <c:valAx>
        <c:axId val="174598380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45978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E786-4F50-9158-3F52DF76060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0-25EA-47BA-BED8-4E9370D28F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0" i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Есть высшее образование</c:v>
                </c:pt>
                <c:pt idx="1">
                  <c:v>Нет высшего образования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2-4AF0-96BB-515A4FAFE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9932417173879269"/>
          <c:y val="0.20701375146270523"/>
          <c:w val="0.27341103166982933"/>
          <c:h val="0.64837684748240398"/>
        </c:manualLayout>
      </c:layout>
      <c:overlay val="0"/>
      <c:txPr>
        <a:bodyPr/>
        <a:lstStyle/>
        <a:p>
          <a:pPr>
            <a:defRPr sz="2800">
              <a:latin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85B-404C-8625-6A44E4881AF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3-985B-404C-8625-6A44E4881A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0" i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Работает</c:v>
                </c:pt>
                <c:pt idx="1">
                  <c:v>Не работает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</c:v>
                </c:pt>
                <c:pt idx="1">
                  <c:v>0.31999999999999995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5B-404C-8625-6A44E4881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9932417173879269"/>
          <c:y val="0.20701375146270523"/>
          <c:w val="0.27341103166982933"/>
          <c:h val="0.64837684748240398"/>
        </c:manualLayout>
      </c:layout>
      <c:overlay val="0"/>
      <c:txPr>
        <a:bodyPr/>
        <a:lstStyle/>
        <a:p>
          <a:pPr>
            <a:defRPr sz="2800">
              <a:latin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97959408499506E-2"/>
          <c:y val="0"/>
          <c:w val="0.53372149506372935"/>
          <c:h val="0.9211746786733990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4-4F8B-4B7B-BF09-5D3A7F0F14A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0-F7A1-4B76-931C-2A0A06163A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0FA3-4132-95CF-6D86F5C0040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4F8B-4B7B-BF09-5D3A7F0F14A1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4F8B-4B7B-BF09-5D3A7F0F14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Доход ниже среднего</c:v>
                </c:pt>
                <c:pt idx="1">
                  <c:v>Средний доход</c:v>
                </c:pt>
                <c:pt idx="2">
                  <c:v>Доход выше среднего</c:v>
                </c:pt>
                <c:pt idx="3">
                  <c:v>Высокий доход</c:v>
                </c:pt>
                <c:pt idx="4">
                  <c:v>Премиум доход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0.24548695349339555</c:v>
                </c:pt>
                <c:pt idx="1">
                  <c:v>0.51729321540511985</c:v>
                </c:pt>
                <c:pt idx="2">
                  <c:v>0.18484424570957508</c:v>
                </c:pt>
                <c:pt idx="3">
                  <c:v>4.5597749979060347E-2</c:v>
                </c:pt>
                <c:pt idx="4">
                  <c:v>6.7778354128491597E-3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2-4AF0-96BB-515A4FAFE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827430338344697"/>
          <c:y val="5.6386423844225424E-2"/>
          <c:w val="0.30682843617692085"/>
          <c:h val="0.7995007384024625"/>
        </c:manualLayout>
      </c:layout>
      <c:overlay val="0"/>
      <c:txPr>
        <a:bodyPr/>
        <a:lstStyle/>
        <a:p>
          <a:pPr>
            <a:defRPr sz="2400">
              <a:latin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212233259207597"/>
          <c:y val="3.1022563196536488E-2"/>
          <c:w val="0.53992335608779074"/>
          <c:h val="0.966098800534911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Досуг и развлечение</c:v>
                </c:pt>
                <c:pt idx="1">
                  <c:v>Образование</c:v>
                </c:pt>
                <c:pt idx="2">
                  <c:v>Спорт и активный отдых</c:v>
                </c:pt>
                <c:pt idx="3">
                  <c:v>Новостные интересы</c:v>
                </c:pt>
                <c:pt idx="4">
                  <c:v>Потребление кофе</c:v>
                </c:pt>
                <c:pt idx="5">
                  <c:v>Здоровье</c:v>
                </c:pt>
                <c:pt idx="6">
                  <c:v>Красота и уход за собой</c:v>
                </c:pt>
                <c:pt idx="7">
                  <c:v>Кино</c:v>
                </c:pt>
                <c:pt idx="8">
                  <c:v>Одежда, обувь и аксессуары</c:v>
                </c:pt>
                <c:pt idx="9">
                  <c:v>Бизнес</c:v>
                </c:pt>
                <c:pt idx="10">
                  <c:v>Туризм</c:v>
                </c:pt>
                <c:pt idx="11">
                  <c:v>Семья и дети</c:v>
                </c:pt>
                <c:pt idx="12">
                  <c:v>Бытовая техника</c:v>
                </c:pt>
                <c:pt idx="13">
                  <c:v>Игры</c:v>
                </c:pt>
                <c:pt idx="14">
                  <c:v>Финансы</c:v>
                </c:pt>
                <c:pt idx="15">
                  <c:v>Кулинария</c:v>
                </c:pt>
                <c:pt idx="16">
                  <c:v>Авто</c:v>
                </c:pt>
                <c:pt idx="17">
                  <c:v>Путешествия</c:v>
                </c:pt>
                <c:pt idx="18">
                  <c:v>Мобильная связь и доступ в интернет</c:v>
                </c:pt>
                <c:pt idx="19">
                  <c:v>Домашние животные</c:v>
                </c:pt>
              </c:strCache>
            </c:strRef>
          </c:cat>
          <c:val>
            <c:numRef>
              <c:f>Лист1!$B$2:$B$21</c:f>
              <c:numCache>
                <c:formatCode>0%</c:formatCode>
                <c:ptCount val="20"/>
                <c:pt idx="0">
                  <c:v>0.49669999999999997</c:v>
                </c:pt>
                <c:pt idx="1">
                  <c:v>0.30630000000000002</c:v>
                </c:pt>
                <c:pt idx="2">
                  <c:v>0.2422</c:v>
                </c:pt>
                <c:pt idx="3">
                  <c:v>0.23330000000000001</c:v>
                </c:pt>
                <c:pt idx="4">
                  <c:v>0.23219999999999999</c:v>
                </c:pt>
                <c:pt idx="5">
                  <c:v>0.19600000000000001</c:v>
                </c:pt>
                <c:pt idx="6">
                  <c:v>0.1898</c:v>
                </c:pt>
                <c:pt idx="7">
                  <c:v>0.17269999999999999</c:v>
                </c:pt>
                <c:pt idx="8">
                  <c:v>0.17199999999999999</c:v>
                </c:pt>
                <c:pt idx="9">
                  <c:v>0.16789999999999999</c:v>
                </c:pt>
                <c:pt idx="10">
                  <c:v>0.14729999999999999</c:v>
                </c:pt>
                <c:pt idx="11">
                  <c:v>0.12839999999999999</c:v>
                </c:pt>
                <c:pt idx="12">
                  <c:v>0.12230000000000001</c:v>
                </c:pt>
                <c:pt idx="13">
                  <c:v>0.12039999999999999</c:v>
                </c:pt>
                <c:pt idx="14">
                  <c:v>0.1177</c:v>
                </c:pt>
                <c:pt idx="15">
                  <c:v>0.1128</c:v>
                </c:pt>
                <c:pt idx="16">
                  <c:v>0.1048</c:v>
                </c:pt>
                <c:pt idx="17">
                  <c:v>0.10150000000000001</c:v>
                </c:pt>
                <c:pt idx="18">
                  <c:v>9.7199999999999995E-2</c:v>
                </c:pt>
                <c:pt idx="19">
                  <c:v>9.3700000000000006E-2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85-40E8-AA18-27C766008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59720271"/>
        <c:axId val="2059723183"/>
      </c:barChart>
      <c:catAx>
        <c:axId val="20597202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59723183"/>
        <c:crosses val="autoZero"/>
        <c:auto val="1"/>
        <c:lblAlgn val="ctr"/>
        <c:lblOffset val="100"/>
        <c:noMultiLvlLbl val="0"/>
      </c:catAx>
      <c:valAx>
        <c:axId val="2059723183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059720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1a9f6e68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1a9f6e6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blank">
  <p:cSld name="BLANK">
    <p:bg>
      <p:bgPr>
        <a:solidFill>
          <a:srgbClr val="E3E3E3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39725" y="0"/>
            <a:ext cx="1734745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25" lIns="243850" spcFirstLastPara="1" rIns="243850" wrap="square" tIns="121925">
            <a:normAutofit/>
          </a:bodyPr>
          <a:lstStyle>
            <a:lvl1pPr lvl="0" algn="ctr"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SzPts val="85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75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60"/>
              </a:spcBef>
              <a:spcAft>
                <a:spcPts val="0"/>
              </a:spcAft>
              <a:buClr>
                <a:srgbClr val="888888"/>
              </a:buClr>
              <a:buSzPts val="53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60"/>
              </a:spcBef>
              <a:spcAft>
                <a:spcPts val="0"/>
              </a:spcAft>
              <a:buClr>
                <a:srgbClr val="888888"/>
              </a:buClr>
              <a:buSzPts val="53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60"/>
              </a:spcBef>
              <a:spcAft>
                <a:spcPts val="0"/>
              </a:spcAft>
              <a:buClr>
                <a:srgbClr val="888888"/>
              </a:buClr>
              <a:buSzPts val="53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60"/>
              </a:spcBef>
              <a:spcAft>
                <a:spcPts val="0"/>
              </a:spcAft>
              <a:buClr>
                <a:srgbClr val="888888"/>
              </a:buClr>
              <a:buSzPts val="53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60"/>
              </a:spcBef>
              <a:spcAft>
                <a:spcPts val="0"/>
              </a:spcAft>
              <a:buClr>
                <a:srgbClr val="888888"/>
              </a:buClr>
              <a:buSzPts val="53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60"/>
              </a:spcBef>
              <a:spcAft>
                <a:spcPts val="0"/>
              </a:spcAft>
              <a:buClr>
                <a:srgbClr val="888888"/>
              </a:buClr>
              <a:buSzPts val="53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91a9f6e689_0_93"/>
          <p:cNvSpPr txBox="1"/>
          <p:nvPr>
            <p:ph type="title"/>
          </p:nvPr>
        </p:nvSpPr>
        <p:spPr>
          <a:xfrm>
            <a:off x="1676618" y="730250"/>
            <a:ext cx="210339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g91a9f6e689_0_93"/>
          <p:cNvSpPr txBox="1"/>
          <p:nvPr>
            <p:ph idx="1" type="body"/>
          </p:nvPr>
        </p:nvSpPr>
        <p:spPr>
          <a:xfrm>
            <a:off x="1676618" y="3651250"/>
            <a:ext cx="210339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»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39" name="Google Shape;39;g91a9f6e689_0_93"/>
          <p:cNvSpPr txBox="1"/>
          <p:nvPr>
            <p:ph idx="10" type="dt"/>
          </p:nvPr>
        </p:nvSpPr>
        <p:spPr>
          <a:xfrm>
            <a:off x="1676618" y="1271270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g91a9f6e689_0_93"/>
          <p:cNvSpPr txBox="1"/>
          <p:nvPr>
            <p:ph idx="11" type="ftr"/>
          </p:nvPr>
        </p:nvSpPr>
        <p:spPr>
          <a:xfrm>
            <a:off x="8078252" y="12712700"/>
            <a:ext cx="8230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g91a9f6e689_0_93"/>
          <p:cNvSpPr txBox="1"/>
          <p:nvPr>
            <p:ph idx="12" type="sldNum"/>
          </p:nvPr>
        </p:nvSpPr>
        <p:spPr>
          <a:xfrm>
            <a:off x="17223442" y="1271270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lank">
  <p:cSld name="4_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58575" y="7607300"/>
            <a:ext cx="12928601" cy="61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2094" y="744323"/>
            <a:ext cx="889000" cy="8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682094" y="744323"/>
            <a:ext cx="889000" cy="8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52375" y="3441700"/>
            <a:ext cx="11734800" cy="1027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2094" y="744323"/>
            <a:ext cx="889000" cy="8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lank">
  <p:cSld name="7_Blank">
    <p:bg>
      <p:bgPr>
        <a:solidFill>
          <a:srgbClr val="E3E3E3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0"/>
            <a:ext cx="24364280" cy="1371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7927" y="5295900"/>
            <a:ext cx="97155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lank">
  <p:cSld name="5_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/>
          <p:nvPr/>
        </p:nvSpPr>
        <p:spPr>
          <a:xfrm>
            <a:off x="17322694" y="11468100"/>
            <a:ext cx="6248400" cy="2247900"/>
          </a:xfrm>
          <a:prstGeom prst="rect">
            <a:avLst/>
          </a:prstGeom>
          <a:noFill/>
          <a:ln>
            <a:noFill/>
          </a:ln>
        </p:spPr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682094" y="744323"/>
            <a:ext cx="889000" cy="8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58575" y="7607300"/>
            <a:ext cx="12928601" cy="61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2094" y="744323"/>
            <a:ext cx="889000" cy="8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Blank">
  <p:cSld name="8_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lank">
  <p:cSld name="6_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/>
          <p:nvPr/>
        </p:nvSpPr>
        <p:spPr>
          <a:xfrm>
            <a:off x="10633181" y="0"/>
            <a:ext cx="13753994" cy="1371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33" name="Google Shape;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682094" y="744323"/>
            <a:ext cx="889000" cy="8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5F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1219359" y="549277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25" lIns="243850" spcFirstLastPara="1" rIns="243850" wrap="square" tIns="1219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Calibri"/>
              <a:buNone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1219359" y="3200403"/>
            <a:ext cx="21948458" cy="905192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25" lIns="243850" spcFirstLastPara="1" rIns="243850" wrap="square" tIns="121925">
            <a:normAutofit/>
          </a:bodyPr>
          <a:lstStyle>
            <a:lvl1pPr indent="-768350" lvl="0" marL="457200" marR="0" rtl="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Char char="•"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0" lvl="2" marL="1371600" marR="0" rtl="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150" lvl="3" marL="1828800" marR="0" rtl="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150" lvl="4" marL="2286000" marR="0" rtl="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150" lvl="5" marL="2743200" marR="0" rtl="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150" lvl="6" marL="3200400" marR="0" rtl="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150" lvl="7" marL="3657600" marR="0" rtl="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150" lvl="8" marL="4114800" marR="0" rtl="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1219359" y="12712701"/>
            <a:ext cx="5690341" cy="730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25" lIns="243850" spcFirstLastPara="1" rIns="243850" wrap="square" tIns="121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8332285" y="12712701"/>
            <a:ext cx="7722605" cy="730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25" lIns="243850" spcFirstLastPara="1" rIns="243850" wrap="square" tIns="1219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17477475" y="12712701"/>
            <a:ext cx="5690341" cy="730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25" lIns="243850" spcFirstLastPara="1" rIns="243850" wrap="square" tIns="121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chart" Target="../charts/chart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Relationship Id="rId4" Type="http://schemas.openxmlformats.org/officeDocument/2006/relationships/chart" Target="../charts/chart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chart" Target="../charts/chart7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1910783" y="8670347"/>
            <a:ext cx="10013624" cy="144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 Киргизии</a:t>
            </a:r>
            <a:endParaRPr b="1" i="0" sz="5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1910783" y="4638668"/>
            <a:ext cx="17731884" cy="3349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800"/>
              <a:buFont typeface="Arial"/>
              <a:buNone/>
            </a:pPr>
            <a:r>
              <a:rPr b="1" i="0" lang="ru-RU" sz="8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Аудитория ресурсов </a:t>
            </a:r>
            <a:br>
              <a:rPr b="1" i="0" lang="ru-RU" sz="8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8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Mail.ru Group</a:t>
            </a:r>
            <a:endParaRPr b="1" i="0" sz="8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27706" y="1361120"/>
            <a:ext cx="3708400" cy="11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1a9f6e689_0_0"/>
          <p:cNvSpPr txBox="1"/>
          <p:nvPr/>
        </p:nvSpPr>
        <p:spPr>
          <a:xfrm>
            <a:off x="3323790" y="8849000"/>
            <a:ext cx="17739600" cy="24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b="0" i="0" lang="ru-RU" sz="4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ишите нам:</a:t>
            </a:r>
            <a:r>
              <a:rPr lang="ru-RU" sz="4400">
                <a:latin typeface="Times New Roman"/>
                <a:ea typeface="Times New Roman"/>
                <a:cs typeface="Times New Roman"/>
                <a:sym typeface="Times New Roman"/>
              </a:rPr>
              <a:t> hello@idomarketing.io</a:t>
            </a:r>
            <a:r>
              <a:rPr b="0" i="0" lang="ru-RU" sz="4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4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>
                <a:latin typeface="Times New Roman"/>
                <a:ea typeface="Times New Roman"/>
                <a:cs typeface="Times New Roman"/>
                <a:sym typeface="Times New Roman"/>
              </a:rPr>
              <a:t>З</a:t>
            </a:r>
            <a:r>
              <a:rPr b="0" i="0" lang="ru-RU" sz="4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воните нам: +996 555 002 730</a:t>
            </a:r>
            <a:endParaRPr b="0" i="0" sz="4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idomarketing.</a:t>
            </a:r>
            <a:r>
              <a:rPr lang="ru-RU" sz="4400">
                <a:latin typeface="Times New Roman"/>
                <a:ea typeface="Times New Roman"/>
                <a:cs typeface="Times New Roman"/>
                <a:sym typeface="Times New Roman"/>
              </a:rPr>
              <a:t>io</a:t>
            </a:r>
            <a:r>
              <a:rPr b="0" i="0" lang="ru-RU" sz="4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g91a9f6e68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6088" y="2691100"/>
            <a:ext cx="8255000" cy="59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/>
        </p:nvSpPr>
        <p:spPr>
          <a:xfrm>
            <a:off x="11716608" y="5699444"/>
            <a:ext cx="9612304" cy="211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0"/>
              <a:buFont typeface="Arial"/>
              <a:buNone/>
            </a:pPr>
            <a:r>
              <a:rPr b="1" i="0" lang="ru-RU" sz="20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387 </a:t>
            </a:r>
            <a:r>
              <a:rPr b="1" i="0" lang="ru-RU" sz="13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endParaRPr b="1" i="0" sz="13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1504384" y="5699444"/>
            <a:ext cx="9443016" cy="211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0"/>
              <a:buFont typeface="Arial"/>
              <a:buNone/>
            </a:pPr>
            <a:r>
              <a:rPr b="1" i="0" lang="ru-RU" sz="20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4,4</a:t>
            </a:r>
            <a:r>
              <a:rPr b="1" i="0" lang="ru-RU" sz="13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млн</a:t>
            </a:r>
            <a:endParaRPr b="1" i="0" sz="13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1730784" y="8040555"/>
            <a:ext cx="3868014" cy="1516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i="0" lang="ru-RU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посетителей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i="0" lang="ru-RU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месяц</a:t>
            </a:r>
            <a:endParaRPr b="0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12020187" y="8040555"/>
            <a:ext cx="3868014" cy="1516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i="0" lang="ru-RU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посетителей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i="0" lang="ru-RU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день </a:t>
            </a:r>
            <a:endParaRPr b="0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1603784" y="1225188"/>
            <a:ext cx="16400403" cy="1540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0"/>
              <a:buFont typeface="Arial"/>
              <a:buNone/>
            </a:pPr>
            <a:r>
              <a:rPr b="0" i="0" lang="ru-RU" sz="9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Аудитория Mail.ru Group </a:t>
            </a:r>
            <a:endParaRPr b="0" i="0" sz="9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1603784" y="11125587"/>
            <a:ext cx="11426416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2E"/>
              </a:buClr>
              <a:buSzPts val="2700"/>
              <a:buFont typeface="Arial"/>
              <a:buNone/>
            </a:pPr>
            <a:r>
              <a:rPr b="0" i="0" lang="ru-RU" sz="2700" u="none" cap="none" strike="noStrike">
                <a:solidFill>
                  <a:srgbClr val="FF002E"/>
                </a:solidFill>
                <a:latin typeface="Arial"/>
                <a:ea typeface="Arial"/>
                <a:cs typeface="Arial"/>
                <a:sym typeface="Arial"/>
              </a:rPr>
              <a:t>Данные:</a:t>
            </a:r>
            <a:r>
              <a:rPr b="0" i="0" lang="ru-RU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Top.mail.ru, май 2020, ресурсы Mail.ru Group, Киргизия,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0" i="0" lang="ru-RU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идентификация посетителей происходит с помощью cookies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1603784" y="12063067"/>
            <a:ext cx="934361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Уникальная "Кука" выдаётся каждому посетителю, зашедшему на ресурс с определенного браузера. Если он зайдет с другого устройства или браузера, ему будет выдана новая Кука. Если в браузере посетителя отключён приём cookies, то посетитель не засчитывается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pu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man wearing white T-shirt smiling" id="64" name="Google Shape;64;p3"/>
          <p:cNvPicPr preferRelativeResize="0"/>
          <p:nvPr/>
        </p:nvPicPr>
        <p:blipFill rotWithShape="1">
          <a:blip r:embed="rId3">
            <a:alphaModFix/>
          </a:blip>
          <a:srcRect b="0" l="0" r="0" t="7544"/>
          <a:stretch/>
        </p:blipFill>
        <p:spPr>
          <a:xfrm>
            <a:off x="14048509" y="3865418"/>
            <a:ext cx="9185564" cy="84045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5" name="Google Shape;65;p3"/>
          <p:cNvGraphicFramePr/>
          <p:nvPr/>
        </p:nvGraphicFramePr>
        <p:xfrm>
          <a:off x="1424764" y="3865418"/>
          <a:ext cx="11792473" cy="7464978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66" name="Google Shape;66;p3"/>
          <p:cNvSpPr txBox="1"/>
          <p:nvPr/>
        </p:nvSpPr>
        <p:spPr>
          <a:xfrm>
            <a:off x="4128412" y="3698612"/>
            <a:ext cx="7541625" cy="1000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Млн посетителей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1603784" y="1225188"/>
            <a:ext cx="16400403" cy="1540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0"/>
              <a:buFont typeface="Arial"/>
              <a:buNone/>
            </a:pPr>
            <a:r>
              <a:rPr lang="ru-RU" sz="9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Аудитория Mail.ru Group </a:t>
            </a:r>
            <a:endParaRPr sz="9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1730783" y="12352746"/>
            <a:ext cx="18469143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2E"/>
              </a:buClr>
              <a:buSzPts val="2700"/>
              <a:buFont typeface="Arial"/>
              <a:buNone/>
            </a:pPr>
            <a:r>
              <a:rPr lang="ru-RU" sz="2700">
                <a:solidFill>
                  <a:srgbClr val="FF002E"/>
                </a:solidFill>
                <a:latin typeface="Arial"/>
                <a:ea typeface="Arial"/>
                <a:cs typeface="Arial"/>
                <a:sym typeface="Arial"/>
              </a:rPr>
              <a:t>Данные:</a:t>
            </a:r>
            <a:r>
              <a:rPr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Top.mail.ru, май 2020, ресурсы Mail.ru Group,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Киргизия, идентификация посетителей происходит с помощью cookies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pu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oogle Shape;73;p4"/>
          <p:cNvGraphicFramePr/>
          <p:nvPr/>
        </p:nvGraphicFramePr>
        <p:xfrm>
          <a:off x="1799333" y="3380133"/>
          <a:ext cx="10959737" cy="6884504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74" name="Google Shape;74;p4"/>
          <p:cNvSpPr txBox="1"/>
          <p:nvPr/>
        </p:nvSpPr>
        <p:spPr>
          <a:xfrm>
            <a:off x="1603784" y="1225188"/>
            <a:ext cx="16400403" cy="1540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0"/>
              <a:buFont typeface="Arial"/>
              <a:buNone/>
            </a:pPr>
            <a:r>
              <a:rPr lang="ru-RU" sz="9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Демография посетителей</a:t>
            </a:r>
            <a:endParaRPr sz="9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5" name="Google Shape;75;p4"/>
          <p:cNvGraphicFramePr/>
          <p:nvPr/>
        </p:nvGraphicFramePr>
        <p:xfrm>
          <a:off x="11632018" y="3529018"/>
          <a:ext cx="11185451" cy="7294955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76" name="Google Shape;76;p4"/>
          <p:cNvSpPr txBox="1"/>
          <p:nvPr/>
        </p:nvSpPr>
        <p:spPr>
          <a:xfrm>
            <a:off x="1072156" y="11087994"/>
            <a:ext cx="21490132" cy="1000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Женская и мужская аудитория преимущественно среднего возраста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1730783" y="12352746"/>
            <a:ext cx="15580472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2E"/>
              </a:buClr>
              <a:buSzPts val="2700"/>
              <a:buFont typeface="Arial"/>
              <a:buNone/>
            </a:pPr>
            <a:r>
              <a:rPr lang="ru-RU" sz="2700">
                <a:solidFill>
                  <a:srgbClr val="FF002E"/>
                </a:solidFill>
                <a:latin typeface="Arial"/>
                <a:ea typeface="Arial"/>
                <a:cs typeface="Arial"/>
                <a:sym typeface="Arial"/>
              </a:rPr>
              <a:t>Данные:</a:t>
            </a:r>
            <a:r>
              <a:rPr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Top.mail.ru, май 2020, ресурсы Mail.ru Group, Киргизия,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идентификация посетителей происходит с помощью cookies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Демографические характеристики посетителей, у которых признак определился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Google Shape;82;p5"/>
          <p:cNvGraphicFramePr/>
          <p:nvPr/>
        </p:nvGraphicFramePr>
        <p:xfrm>
          <a:off x="731325" y="4294550"/>
          <a:ext cx="12066900" cy="75801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83" name="Google Shape;83;p5"/>
          <p:cNvSpPr txBox="1"/>
          <p:nvPr/>
        </p:nvSpPr>
        <p:spPr>
          <a:xfrm>
            <a:off x="1603784" y="1225188"/>
            <a:ext cx="16400403" cy="1540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0"/>
              <a:buFont typeface="Arial"/>
              <a:buNone/>
            </a:pPr>
            <a:r>
              <a:rPr lang="ru-RU" sz="9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Образование и занятость посетителей </a:t>
            </a:r>
            <a:endParaRPr/>
          </a:p>
        </p:txBody>
      </p:sp>
      <p:graphicFrame>
        <p:nvGraphicFramePr>
          <p:cNvPr id="84" name="Google Shape;84;p5"/>
          <p:cNvGraphicFramePr/>
          <p:nvPr/>
        </p:nvGraphicFramePr>
        <p:xfrm>
          <a:off x="11843449" y="4294550"/>
          <a:ext cx="11561400" cy="7262400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85" name="Google Shape;85;p5"/>
          <p:cNvSpPr txBox="1"/>
          <p:nvPr/>
        </p:nvSpPr>
        <p:spPr>
          <a:xfrm>
            <a:off x="1730783" y="12352746"/>
            <a:ext cx="15580472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2E"/>
              </a:buClr>
              <a:buSzPts val="2700"/>
              <a:buFont typeface="Arial"/>
              <a:buNone/>
            </a:pPr>
            <a:r>
              <a:rPr lang="ru-RU" sz="2700">
                <a:solidFill>
                  <a:srgbClr val="FF002E"/>
                </a:solidFill>
                <a:latin typeface="Arial"/>
                <a:ea typeface="Arial"/>
                <a:cs typeface="Arial"/>
                <a:sym typeface="Arial"/>
              </a:rPr>
              <a:t>Данные:</a:t>
            </a:r>
            <a:r>
              <a:rPr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Top.mail.ru, май 2020, ресурсы Mail.ru Group, Киргизия,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идентификация посетителей происходит с помощью cookies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Демографические характеристики посетителей, у которых признак определился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pu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oogle Shape;90;p6"/>
          <p:cNvGraphicFramePr/>
          <p:nvPr/>
        </p:nvGraphicFramePr>
        <p:xfrm>
          <a:off x="1014125" y="3927775"/>
          <a:ext cx="13991100" cy="82959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91" name="Google Shape;91;p6"/>
          <p:cNvSpPr txBox="1"/>
          <p:nvPr/>
        </p:nvSpPr>
        <p:spPr>
          <a:xfrm>
            <a:off x="1603784" y="1225188"/>
            <a:ext cx="16400403" cy="1540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0"/>
              <a:buFont typeface="Arial"/>
              <a:buNone/>
            </a:pPr>
            <a:r>
              <a:rPr lang="ru-RU" sz="9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Группы дохода посетителей</a:t>
            </a:r>
            <a:endParaRPr/>
          </a:p>
        </p:txBody>
      </p:sp>
      <p:sp>
        <p:nvSpPr>
          <p:cNvPr id="92" name="Google Shape;92;p6"/>
          <p:cNvSpPr txBox="1"/>
          <p:nvPr/>
        </p:nvSpPr>
        <p:spPr>
          <a:xfrm>
            <a:off x="1730783" y="12352746"/>
            <a:ext cx="15580472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2E"/>
              </a:buClr>
              <a:buSzPts val="2700"/>
              <a:buFont typeface="Arial"/>
              <a:buNone/>
            </a:pPr>
            <a:r>
              <a:rPr lang="ru-RU" sz="2700">
                <a:solidFill>
                  <a:srgbClr val="FF002E"/>
                </a:solidFill>
                <a:latin typeface="Arial"/>
                <a:ea typeface="Arial"/>
                <a:cs typeface="Arial"/>
                <a:sym typeface="Arial"/>
              </a:rPr>
              <a:t>Данные:</a:t>
            </a:r>
            <a:r>
              <a:rPr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Top.mail.ru, май 2020, ресурсы Mail.ru Group, Киргизия,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идентификация посетителей происходит с помощью cookies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Демографические характеристики посетителей, у которых признак определился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pu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rson holding Android smartphone and taking a photo of abstract wall during daytime" id="97" name="Google Shape;97;p7"/>
          <p:cNvPicPr preferRelativeResize="0"/>
          <p:nvPr/>
        </p:nvPicPr>
        <p:blipFill rotWithShape="1">
          <a:blip r:embed="rId3">
            <a:alphaModFix/>
          </a:blip>
          <a:srcRect b="0" l="9339" r="8657" t="0"/>
          <a:stretch/>
        </p:blipFill>
        <p:spPr>
          <a:xfrm>
            <a:off x="14048509" y="3857746"/>
            <a:ext cx="9185564" cy="841225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7"/>
          <p:cNvSpPr txBox="1"/>
          <p:nvPr/>
        </p:nvSpPr>
        <p:spPr>
          <a:xfrm>
            <a:off x="1603784" y="1225188"/>
            <a:ext cx="16400403" cy="1540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0"/>
              <a:buFont typeface="Arial"/>
              <a:buNone/>
            </a:pPr>
            <a:r>
              <a:rPr lang="ru-RU" sz="9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Операционные системы посетителей </a:t>
            </a:r>
            <a:endParaRPr/>
          </a:p>
        </p:txBody>
      </p:sp>
      <p:sp>
        <p:nvSpPr>
          <p:cNvPr id="99" name="Google Shape;99;p7"/>
          <p:cNvSpPr txBox="1"/>
          <p:nvPr/>
        </p:nvSpPr>
        <p:spPr>
          <a:xfrm>
            <a:off x="1730783" y="12352746"/>
            <a:ext cx="10896192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2E"/>
              </a:buClr>
              <a:buSzPts val="2700"/>
              <a:buFont typeface="Arial"/>
              <a:buNone/>
            </a:pPr>
            <a:r>
              <a:rPr lang="ru-RU" sz="2700">
                <a:solidFill>
                  <a:srgbClr val="FF002E"/>
                </a:solidFill>
                <a:latin typeface="Arial"/>
                <a:ea typeface="Arial"/>
                <a:cs typeface="Arial"/>
                <a:sym typeface="Arial"/>
              </a:rPr>
              <a:t>Данные:</a:t>
            </a:r>
            <a:r>
              <a:rPr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Top.mail.ru, май 2020, ресурсы Mail.ru Group, Киргизия,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идентификация посетителей происходит с помощью cookies </a:t>
            </a:r>
            <a:endParaRPr/>
          </a:p>
        </p:txBody>
      </p:sp>
      <p:grpSp>
        <p:nvGrpSpPr>
          <p:cNvPr id="100" name="Google Shape;100;p7"/>
          <p:cNvGrpSpPr/>
          <p:nvPr/>
        </p:nvGrpSpPr>
        <p:grpSpPr>
          <a:xfrm>
            <a:off x="1818304" y="5242244"/>
            <a:ext cx="10721149" cy="5941103"/>
            <a:chOff x="1504384" y="5699444"/>
            <a:chExt cx="10721149" cy="5941103"/>
          </a:xfrm>
        </p:grpSpPr>
        <p:sp>
          <p:nvSpPr>
            <p:cNvPr id="101" name="Google Shape;101;p7"/>
            <p:cNvSpPr txBox="1"/>
            <p:nvPr/>
          </p:nvSpPr>
          <p:spPr>
            <a:xfrm>
              <a:off x="7335996" y="5699444"/>
              <a:ext cx="4889537" cy="2113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20000"/>
                <a:buFont typeface="Arial"/>
                <a:buNone/>
              </a:pPr>
              <a:r>
                <a:rPr b="1" lang="ru-RU" sz="200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89</a:t>
              </a:r>
              <a:r>
                <a:rPr b="1" lang="ru-RU" sz="138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b="1" sz="13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7"/>
            <p:cNvSpPr txBox="1"/>
            <p:nvPr/>
          </p:nvSpPr>
          <p:spPr>
            <a:xfrm>
              <a:off x="1504384" y="5699444"/>
              <a:ext cx="4821895" cy="2113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20000"/>
                <a:buFont typeface="Arial"/>
                <a:buNone/>
              </a:pPr>
              <a:r>
                <a:rPr b="1" lang="ru-RU" sz="200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r>
                <a:rPr b="1" lang="ru-RU" sz="138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b="1" sz="13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7"/>
            <p:cNvSpPr txBox="1"/>
            <p:nvPr/>
          </p:nvSpPr>
          <p:spPr>
            <a:xfrm>
              <a:off x="1730784" y="7572725"/>
              <a:ext cx="3868014" cy="1516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Arial"/>
                <a:buNone/>
              </a:pPr>
              <a:r>
                <a:rPr lang="ru-RU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desktop</a:t>
              </a:r>
              <a:endPara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"/>
            <p:cNvSpPr txBox="1"/>
            <p:nvPr/>
          </p:nvSpPr>
          <p:spPr>
            <a:xfrm>
              <a:off x="7639575" y="7572725"/>
              <a:ext cx="3868014" cy="1516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Arial"/>
                <a:buNone/>
              </a:pPr>
              <a:r>
                <a:rPr lang="ru-RU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mobile</a:t>
              </a:r>
              <a:endPara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ttps://image.freepik.com/darmowe-ikony/android-rysunek-postaci_318-40325.jpg" id="105" name="Google Shape;105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20235" y="8942879"/>
              <a:ext cx="894574" cy="894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images.assettype.com/sakshipost/2018-08/7a3487d4-abe4-4a8c-a053-9c3b8923a658/iPhone_Could_Take_Orders_For_Next_Gen_Model_In_Sept.jpg" id="106" name="Google Shape;106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87934" y="8942879"/>
              <a:ext cx="1538345" cy="861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userscontent2.emaze.com/images/e5cedc72-4040-46b4-b59f-f0b0b8deea58/3fafbcc1373a839391b11bbf15e7d315.png" id="107" name="Google Shape;107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381379" y="9027939"/>
              <a:ext cx="838651" cy="8386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7"/>
            <p:cNvSpPr txBox="1"/>
            <p:nvPr/>
          </p:nvSpPr>
          <p:spPr>
            <a:xfrm>
              <a:off x="1709838" y="10124504"/>
              <a:ext cx="3868014" cy="1516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Arial"/>
                <a:buNone/>
              </a:pPr>
              <a:r>
                <a:rPr b="1" lang="ru-RU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90%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ru-RU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Android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7"/>
            <p:cNvSpPr txBox="1"/>
            <p:nvPr/>
          </p:nvSpPr>
          <p:spPr>
            <a:xfrm>
              <a:off x="5033679" y="10124504"/>
              <a:ext cx="3868014" cy="1516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Arial"/>
                <a:buNone/>
              </a:pPr>
              <a:r>
                <a:rPr b="1" lang="ru-RU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9%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ru-RU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iOS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7"/>
            <p:cNvSpPr txBox="1"/>
            <p:nvPr/>
          </p:nvSpPr>
          <p:spPr>
            <a:xfrm>
              <a:off x="8357519" y="10124504"/>
              <a:ext cx="3868014" cy="1516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Arial"/>
                <a:buNone/>
              </a:pPr>
              <a:r>
                <a:rPr b="1" lang="ru-RU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1%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ru-RU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Windows Phone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pu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ople racing smartphones on concert" id="115" name="Google Shape;115;p8"/>
          <p:cNvPicPr preferRelativeResize="0"/>
          <p:nvPr/>
        </p:nvPicPr>
        <p:blipFill rotWithShape="1">
          <a:blip r:embed="rId3">
            <a:alphaModFix/>
          </a:blip>
          <a:srcRect b="0" l="11695" r="15472" t="87"/>
          <a:stretch/>
        </p:blipFill>
        <p:spPr>
          <a:xfrm>
            <a:off x="14069291" y="3857746"/>
            <a:ext cx="9161029" cy="838217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8"/>
          <p:cNvSpPr txBox="1"/>
          <p:nvPr/>
        </p:nvSpPr>
        <p:spPr>
          <a:xfrm>
            <a:off x="1603784" y="1225188"/>
            <a:ext cx="16400403" cy="1540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0"/>
              <a:buFont typeface="Arial"/>
              <a:buNone/>
            </a:pPr>
            <a:r>
              <a:rPr lang="ru-RU" sz="9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Интересы посетителей</a:t>
            </a:r>
            <a:endParaRPr/>
          </a:p>
        </p:txBody>
      </p:sp>
      <p:sp>
        <p:nvSpPr>
          <p:cNvPr id="117" name="Google Shape;117;p8"/>
          <p:cNvSpPr txBox="1"/>
          <p:nvPr/>
        </p:nvSpPr>
        <p:spPr>
          <a:xfrm>
            <a:off x="1730783" y="12352746"/>
            <a:ext cx="19236621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2E"/>
              </a:buClr>
              <a:buSzPts val="2700"/>
              <a:buFont typeface="Arial"/>
              <a:buNone/>
            </a:pPr>
            <a:r>
              <a:rPr lang="ru-RU" sz="2700">
                <a:solidFill>
                  <a:srgbClr val="FF002E"/>
                </a:solidFill>
                <a:latin typeface="Arial"/>
                <a:ea typeface="Arial"/>
                <a:cs typeface="Arial"/>
                <a:sym typeface="Arial"/>
              </a:rPr>
              <a:t>Данные:</a:t>
            </a:r>
            <a:r>
              <a:rPr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Top.mail.ru, май 2020, ресурсы Mail.ru Group,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Киргизия, идентификация посетителей происходит с помощью cookies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ru-RU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Топ 20 интересов. Сумма долей может превышать 100%, так как у пользователя может быть несколько интересов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8" name="Google Shape;118;p8"/>
          <p:cNvGraphicFramePr/>
          <p:nvPr/>
        </p:nvGraphicFramePr>
        <p:xfrm>
          <a:off x="786326" y="3810982"/>
          <a:ext cx="12992020" cy="8040746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  <mc:AlternateContent>
    <mc:Choice Requires="p14">
      <p:transition spd="slow" p14:dur="700">
        <p:pus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pu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RG_template_prez">
  <a:themeElements>
    <a:clrScheme name="MRG_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FC0020"/>
      </a:accent1>
      <a:accent2>
        <a:srgbClr val="FDF54B"/>
      </a:accent2>
      <a:accent3>
        <a:srgbClr val="713973"/>
      </a:accent3>
      <a:accent4>
        <a:srgbClr val="348CE4"/>
      </a:accent4>
      <a:accent5>
        <a:srgbClr val="5BEA95"/>
      </a:accent5>
      <a:accent6>
        <a:srgbClr val="2B0457"/>
      </a:accent6>
      <a:hlink>
        <a:srgbClr val="FC0020"/>
      </a:hlink>
      <a:folHlink>
        <a:srgbClr val="FC00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2010-04-12T23:12:02Z</dcterms:created>
  <dc:creator>Diana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